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9" r:id="rId5"/>
    <p:sldMasterId id="2147493481" r:id="rId6"/>
    <p:sldMasterId id="2147493493" r:id="rId7"/>
  </p:sldMasterIdLst>
  <p:notesMasterIdLst>
    <p:notesMasterId r:id="rId52"/>
  </p:notesMasterIdLst>
  <p:handoutMasterIdLst>
    <p:handoutMasterId r:id="rId53"/>
  </p:handoutMasterIdLst>
  <p:sldIdLst>
    <p:sldId id="275" r:id="rId8"/>
    <p:sldId id="327" r:id="rId9"/>
    <p:sldId id="270" r:id="rId10"/>
    <p:sldId id="266" r:id="rId11"/>
    <p:sldId id="272" r:id="rId12"/>
    <p:sldId id="273" r:id="rId13"/>
    <p:sldId id="274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4" r:id="rId49"/>
    <p:sldId id="325" r:id="rId50"/>
    <p:sldId id="326" r:id="rId51"/>
  </p:sldIdLst>
  <p:sldSz cx="9144000" cy="6858000" type="screen4x3"/>
  <p:notesSz cx="6858000" cy="9144000"/>
  <p:defaultTextStyle>
    <a:defPPr>
      <a:defRPr lang="en-US"/>
    </a:defPPr>
    <a:lvl1pPr marL="0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823"/>
    <a:srgbClr val="FF6600"/>
    <a:srgbClr val="CC006A"/>
    <a:srgbClr val="B6B7BE"/>
    <a:srgbClr val="33363A"/>
    <a:srgbClr val="DC631B"/>
    <a:srgbClr val="B7BAB5"/>
    <a:srgbClr val="181C56"/>
    <a:srgbClr val="26292C"/>
    <a:srgbClr val="2D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6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8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E510-9537-3246-A848-DA0AC06B91C5}" type="datetime1">
              <a:rPr lang="en-AU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D28D6-2567-CB45-94BA-DCFD57EFE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04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F852E-285F-AF4F-819C-44A76207CD5B}" type="datetime1">
              <a:rPr lang="en-AU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BC806-D665-364B-8328-87EC03CF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9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51581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264837" y="1515584"/>
            <a:ext cx="4347351" cy="4146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1515585"/>
            <a:ext cx="3609975" cy="4164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P_Text Righ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264837" y="1512481"/>
            <a:ext cx="4276651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tabLst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1512481"/>
            <a:ext cx="3701312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81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ext Top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1512481"/>
            <a:ext cx="8087463" cy="2451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 algn="l">
              <a:buNone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4022651"/>
            <a:ext cx="8084287" cy="1653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80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P_Text Bottom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4128941"/>
            <a:ext cx="8087463" cy="1884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4026" y="1512691"/>
            <a:ext cx="8087462" cy="253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9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P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506574"/>
            <a:ext cx="8083701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full page picture or graph here</a:t>
            </a:r>
          </a:p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94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P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913860"/>
            <a:ext cx="8083701" cy="3762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full page picture or graph here</a:t>
            </a:r>
          </a:p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12481"/>
            <a:ext cx="8083702" cy="401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/>
              <a:t>Insert subtitle here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94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6B7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110809"/>
            <a:ext cx="7772400" cy="136207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100" b="1" cap="all"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Section page heading 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pic>
        <p:nvPicPr>
          <p:cNvPr id="3" name="Picture 2" descr="IGO_16994 PPT Slides_Lin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GO_16994 PPT Slides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08" y="213847"/>
            <a:ext cx="984843" cy="7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6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110809"/>
            <a:ext cx="7772400" cy="136207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1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 heading 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pic>
        <p:nvPicPr>
          <p:cNvPr id="5" name="Picture 4" descr="IGO_16994 PPT Slides_Lin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Choos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12801" y="2144715"/>
            <a:ext cx="1925638" cy="4397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33363A"/>
                </a:solidFill>
                <a:latin typeface="Arial"/>
                <a:cs typeface="Arial"/>
              </a:defRPr>
            </a:lvl1pPr>
            <a:lvl2pPr marL="386860" indent="0">
              <a:buNone/>
              <a:defRPr/>
            </a:lvl2pPr>
            <a:lvl3pPr marL="773720" indent="0">
              <a:buNone/>
              <a:defRPr/>
            </a:lvl3pPr>
            <a:lvl4pPr marL="1160579" indent="0">
              <a:buNone/>
              <a:defRPr/>
            </a:lvl4pPr>
            <a:lvl5pPr marL="154743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1" y="992189"/>
            <a:ext cx="6129538" cy="5170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 b="1" cap="all" baseline="0">
                <a:solidFill>
                  <a:srgbClr val="33363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12800" y="1536347"/>
            <a:ext cx="6129338" cy="487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591550" y="6397627"/>
            <a:ext cx="279400" cy="2698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 anchor="ctr" anchorCtr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sz="75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F9BE019-9F58-4AA9-9DC8-CDA66290704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648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GO_16994 PPT Slides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184275"/>
            <a:ext cx="7277100" cy="677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E478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/>
              <a:t>POWERPOINT HEADING TO GO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1938338"/>
            <a:ext cx="1925638" cy="4397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B7BAB5"/>
                </a:solidFill>
                <a:latin typeface="Arial"/>
                <a:cs typeface="Arial"/>
              </a:defRPr>
            </a:lvl1pPr>
            <a:lvl2pPr marL="515813" indent="0">
              <a:buNone/>
              <a:defRPr/>
            </a:lvl2pPr>
            <a:lvl3pPr marL="1031626" indent="0">
              <a:buNone/>
              <a:defRPr/>
            </a:lvl3pPr>
            <a:lvl4pPr marL="1547439" indent="0">
              <a:buNone/>
              <a:defRPr/>
            </a:lvl4pPr>
            <a:lvl5pPr marL="2063252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7901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GO_16994 PPT Slides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722312" y="1516937"/>
            <a:ext cx="7208833" cy="537238"/>
          </a:xfrm>
          <a:prstGeom prst="rect">
            <a:avLst/>
          </a:prstGeom>
        </p:spPr>
        <p:txBody>
          <a:bodyPr vert="horz" lIns="103163" tIns="51581" rIns="103163" bIns="51581" rtlCol="0" anchor="t">
            <a:normAutofit/>
          </a:bodyPr>
          <a:lstStyle>
            <a:lvl1pPr algn="l" defTabSz="515813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rgbClr val="E4782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b="0" dirty="0">
                <a:solidFill>
                  <a:srgbClr val="B7BAB5"/>
                </a:solidFill>
              </a:rPr>
              <a:t>Please go to</a:t>
            </a:r>
            <a:br>
              <a:rPr lang="en-US" sz="1400" b="0" dirty="0"/>
            </a:br>
            <a:r>
              <a:rPr lang="en-US" sz="1400" b="0" dirty="0" err="1"/>
              <a:t>IGO.com.au</a:t>
            </a:r>
            <a:endParaRPr lang="en-US" sz="1400" b="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69149" y="1081422"/>
            <a:ext cx="6998107" cy="448633"/>
          </a:xfrm>
          <a:prstGeom prst="rect">
            <a:avLst/>
          </a:prstGeom>
        </p:spPr>
        <p:txBody>
          <a:bodyPr vert="horz" lIns="103163" tIns="51581" rIns="103163" bIns="51581" rtlCol="0" anchor="t">
            <a:normAutofit fontScale="92500" lnSpcReduction="20000"/>
          </a:bodyPr>
          <a:lstStyle>
            <a:lvl1pPr algn="l" defTabSz="515813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rgbClr val="E4782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b="1" dirty="0">
                <a:solidFill>
                  <a:srgbClr val="E4782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0725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6" y="1515583"/>
            <a:ext cx="8086724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7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ext Righ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264837" y="1512481"/>
            <a:ext cx="4276651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defRPr sz="1400" baseline="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1512481"/>
            <a:ext cx="3701312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1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ext Top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1512481"/>
            <a:ext cx="8087463" cy="2451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4022651"/>
            <a:ext cx="8084287" cy="1653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74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ext Bottom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4128941"/>
            <a:ext cx="8087463" cy="1884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 algn="l">
              <a:buNone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4026" y="1512691"/>
            <a:ext cx="8087462" cy="253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506574"/>
            <a:ext cx="8083701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full page picture or graph here</a:t>
            </a:r>
          </a:p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38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913860"/>
            <a:ext cx="8083701" cy="3762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full page picture or graph here</a:t>
            </a:r>
          </a:p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12481"/>
            <a:ext cx="8083702" cy="401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/>
              <a:t>Insert subtitle here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2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264837" y="1515584"/>
            <a:ext cx="4347351" cy="4146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Insert Picture or graph here</a:t>
            </a:r>
          </a:p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1515585"/>
            <a:ext cx="3609975" cy="4164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defRPr sz="140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5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P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6072188"/>
            <a:ext cx="8086725" cy="479425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rgbClr val="181C56"/>
              </a:buClr>
              <a:buFont typeface="+mj-lt"/>
              <a:buAutoNum type="arabicParenR"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/>
              <a:t>Insert footnotes here</a:t>
            </a:r>
          </a:p>
          <a:p>
            <a:pPr lvl="0"/>
            <a:r>
              <a:rPr lang="en-AU" dirty="0"/>
              <a:t>Insert footnotes here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1515583"/>
            <a:ext cx="8086725" cy="4164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47823"/>
                </a:solidFill>
                <a:latin typeface="Arial"/>
                <a:cs typeface="Arial"/>
              </a:defRPr>
            </a:lvl1pPr>
            <a:lvl2pPr marL="0" indent="0">
              <a:buNone/>
              <a:defRPr sz="1400" baseline="0">
                <a:latin typeface="Arial"/>
                <a:cs typeface="Arial"/>
              </a:defRPr>
            </a:lvl2pPr>
            <a:lvl3pPr marL="720000" indent="-180000">
              <a:defRPr sz="1400">
                <a:latin typeface="Arial"/>
                <a:cs typeface="Arial"/>
              </a:defRPr>
            </a:lvl3pPr>
            <a:lvl4pPr marL="1080000" indent="-180000">
              <a:defRPr sz="1400">
                <a:latin typeface="Arial"/>
                <a:cs typeface="Arial"/>
              </a:defRPr>
            </a:lvl4pPr>
            <a:lvl5pPr marL="1440000" indent="-180000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Insert your subtitle here</a:t>
            </a:r>
          </a:p>
          <a:p>
            <a:pPr lvl="1"/>
            <a:r>
              <a:rPr lang="en-AU" dirty="0"/>
              <a:t>Insert your text here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4025" y="309002"/>
            <a:ext cx="7772400" cy="509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336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47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GO_16994 PPT Slides_9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6" r:id="rId2"/>
    <p:sldLayoutId id="2147493462" r:id="rId3"/>
    <p:sldLayoutId id="2147493464" r:id="rId4"/>
    <p:sldLayoutId id="2147493465" r:id="rId5"/>
    <p:sldLayoutId id="2147493461" r:id="rId6"/>
    <p:sldLayoutId id="2147493463" r:id="rId7"/>
  </p:sldLayoutIdLst>
  <p:hf sldNum="0" hdr="0" ftr="0" dt="0"/>
  <p:txStyles>
    <p:titleStyle>
      <a:lvl1pPr algn="l" defTabSz="515813" rtl="0" eaLnBrk="1" latinLnBrk="0" hangingPunct="1">
        <a:spcBef>
          <a:spcPct val="0"/>
        </a:spcBef>
        <a:buNone/>
        <a:defRPr sz="2400" b="1" kern="1200">
          <a:solidFill>
            <a:srgbClr val="33363A"/>
          </a:solidFill>
          <a:latin typeface="Arial"/>
          <a:ea typeface="+mj-ea"/>
          <a:cs typeface="Arial"/>
        </a:defRPr>
      </a:lvl1pPr>
    </p:titleStyle>
    <p:bodyStyle>
      <a:lvl1pPr marL="386860" indent="-38686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1pPr>
      <a:lvl2pPr marL="838196" indent="-322383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2pPr>
      <a:lvl3pPr marL="1289533" indent="-257907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3pPr>
      <a:lvl4pPr marL="1890339" indent="-342900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4pPr>
      <a:lvl5pPr marL="2349002" indent="-28575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5pPr>
      <a:lvl6pPr marL="2836972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GO_16994 PPT Slides_10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</p:sldLayoutIdLst>
  <p:hf sldNum="0" hdr="0" ftr="0" dt="0"/>
  <p:txStyles>
    <p:titleStyle>
      <a:lvl1pPr algn="l" defTabSz="515813" rtl="0" eaLnBrk="1" latinLnBrk="0" hangingPunct="1">
        <a:spcBef>
          <a:spcPct val="0"/>
        </a:spcBef>
        <a:buNone/>
        <a:defRPr sz="2400" b="1" kern="1200">
          <a:solidFill>
            <a:srgbClr val="33363A"/>
          </a:solidFill>
          <a:latin typeface="Arial"/>
          <a:ea typeface="+mj-ea"/>
          <a:cs typeface="Arial"/>
        </a:defRPr>
      </a:lvl1pPr>
    </p:titleStyle>
    <p:bodyStyle>
      <a:lvl1pPr marL="386860" indent="-38686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1pPr>
      <a:lvl2pPr marL="838196" indent="-322383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2pPr>
      <a:lvl3pPr marL="1289533" indent="-257907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3pPr>
      <a:lvl4pPr marL="1890339" indent="-342900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4pPr>
      <a:lvl5pPr marL="2349002" indent="-28575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5pPr>
      <a:lvl6pPr marL="2836972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GO_16994 PPT Slides_9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9" r:id="rId1"/>
    <p:sldLayoutId id="2147493490" r:id="rId2"/>
    <p:sldLayoutId id="2147493498" r:id="rId3"/>
  </p:sldLayoutIdLst>
  <p:hf sldNum="0" hdr="0" ftr="0" dt="0"/>
  <p:txStyles>
    <p:titleStyle>
      <a:lvl1pPr algn="l" defTabSz="515813" rtl="0" eaLnBrk="1" latinLnBrk="0" hangingPunct="1">
        <a:spcBef>
          <a:spcPct val="0"/>
        </a:spcBef>
        <a:buNone/>
        <a:defRPr sz="2400" b="1" kern="1200">
          <a:solidFill>
            <a:srgbClr val="33363A"/>
          </a:solidFill>
          <a:latin typeface="Arial"/>
          <a:ea typeface="+mj-ea"/>
          <a:cs typeface="Arial"/>
        </a:defRPr>
      </a:lvl1pPr>
    </p:titleStyle>
    <p:bodyStyle>
      <a:lvl1pPr marL="386860" indent="-38686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1pPr>
      <a:lvl2pPr marL="838196" indent="-322383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2pPr>
      <a:lvl3pPr marL="1289533" indent="-257907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3pPr>
      <a:lvl4pPr marL="1890339" indent="-342900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4pPr>
      <a:lvl5pPr marL="2349002" indent="-28575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5pPr>
      <a:lvl6pPr marL="2836972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GO_16994 PPT Slides_9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7" r:id="rId1"/>
    <p:sldLayoutId id="2147493496" r:id="rId2"/>
  </p:sldLayoutIdLst>
  <p:hf sldNum="0" hdr="0" ftr="0" dt="0"/>
  <p:txStyles>
    <p:titleStyle>
      <a:lvl1pPr algn="l" defTabSz="515813" rtl="0" eaLnBrk="1" latinLnBrk="0" hangingPunct="1">
        <a:spcBef>
          <a:spcPct val="0"/>
        </a:spcBef>
        <a:buNone/>
        <a:defRPr sz="2400" b="1" kern="1200">
          <a:solidFill>
            <a:srgbClr val="33363A"/>
          </a:solidFill>
          <a:latin typeface="Arial"/>
          <a:ea typeface="+mj-ea"/>
          <a:cs typeface="Arial"/>
        </a:defRPr>
      </a:lvl1pPr>
    </p:titleStyle>
    <p:bodyStyle>
      <a:lvl1pPr marL="386860" indent="-38686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1pPr>
      <a:lvl2pPr marL="838196" indent="-322383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2pPr>
      <a:lvl3pPr marL="1289533" indent="-257907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3pPr>
      <a:lvl4pPr marL="1890339" indent="-342900" algn="l" defTabSz="515813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33363A"/>
          </a:solidFill>
          <a:latin typeface="+mn-lt"/>
          <a:ea typeface="+mn-ea"/>
          <a:cs typeface="+mn-cs"/>
        </a:defRPr>
      </a:lvl4pPr>
      <a:lvl5pPr marL="2349002" indent="-285750" algn="l" defTabSz="515813" rtl="0" eaLnBrk="1" latinLnBrk="0" hangingPunct="1">
        <a:spcBef>
          <a:spcPct val="20000"/>
        </a:spcBef>
        <a:buClr>
          <a:srgbClr val="E47823"/>
        </a:buClr>
        <a:buFont typeface="Arial"/>
        <a:buChar char="•"/>
        <a:defRPr sz="1800" kern="1200">
          <a:solidFill>
            <a:srgbClr val="33363A"/>
          </a:solidFill>
          <a:latin typeface="+mn-lt"/>
          <a:ea typeface="+mn-ea"/>
          <a:cs typeface="+mn-cs"/>
        </a:defRPr>
      </a:lvl5pPr>
      <a:lvl6pPr marL="2836972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26" y="1186702"/>
            <a:ext cx="7772400" cy="13620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INX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Incontrol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v5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Incontrol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user guide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C043E3-CA07-49AD-9726-8C3246771432}"/>
              </a:ext>
            </a:extLst>
          </p:cNvPr>
          <p:cNvSpPr/>
          <p:nvPr/>
        </p:nvSpPr>
        <p:spPr>
          <a:xfrm>
            <a:off x="3154785" y="3228945"/>
            <a:ext cx="283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INX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Incontrol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v5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82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2625" y="1510281"/>
            <a:ext cx="7772400" cy="509990"/>
          </a:xfrm>
        </p:spPr>
        <p:txBody>
          <a:bodyPr/>
          <a:lstStyle/>
          <a:p>
            <a:r>
              <a:rPr lang="en-AU" sz="36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59299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1227200" y="1224114"/>
            <a:ext cx="2701960" cy="4623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6355" y="2132856"/>
            <a:ext cx="341604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 Event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Browse Events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 Checklists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Browse Checklists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View Actions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View Settings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Log Out</a:t>
            </a:r>
          </a:p>
        </p:txBody>
      </p:sp>
    </p:spTree>
    <p:extLst>
      <p:ext uri="{BB962C8B-B14F-4D97-AF65-F5344CB8AC3E}">
        <p14:creationId xmlns:p14="http://schemas.microsoft.com/office/powerpoint/2010/main" val="43761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Links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2271"/>
          <a:stretch/>
        </p:blipFill>
        <p:spPr>
          <a:xfrm>
            <a:off x="892277" y="1499646"/>
            <a:ext cx="2663371" cy="4449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3793" y="2348880"/>
            <a:ext cx="357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Links available on the InControl Home Page will be visible in the links section from the App Menu.</a:t>
            </a:r>
          </a:p>
        </p:txBody>
      </p:sp>
    </p:spTree>
    <p:extLst>
      <p:ext uri="{BB962C8B-B14F-4D97-AF65-F5344CB8AC3E}">
        <p14:creationId xmlns:p14="http://schemas.microsoft.com/office/powerpoint/2010/main" val="170679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4025" y="1400383"/>
            <a:ext cx="7772400" cy="509990"/>
          </a:xfrm>
        </p:spPr>
        <p:txBody>
          <a:bodyPr/>
          <a:lstStyle/>
          <a:p>
            <a:r>
              <a:rPr lang="en-AU" sz="3600" dirty="0"/>
              <a:t>CREATE EVENT</a:t>
            </a:r>
          </a:p>
        </p:txBody>
      </p:sp>
    </p:spTree>
    <p:extLst>
      <p:ext uri="{BB962C8B-B14F-4D97-AF65-F5344CB8AC3E}">
        <p14:creationId xmlns:p14="http://schemas.microsoft.com/office/powerpoint/2010/main" val="406421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Details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353358" y="1203738"/>
            <a:ext cx="2620415" cy="4483703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040841" y="1514208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949" y="1469229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Indicates progress of an event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8726" y="2420888"/>
            <a:ext cx="288032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3773" y="238939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Clears selection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42" y="2941098"/>
            <a:ext cx="317019" cy="310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3773" y="289722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Navigates to selector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93" y="3235616"/>
            <a:ext cx="317019" cy="3109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3235" y="325202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Mandatory Field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2995617" y="3647688"/>
            <a:ext cx="432048" cy="1698602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0881" y="433081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Defaults to date and time of device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6765" y="1730057"/>
            <a:ext cx="3024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endParaRPr kumimoji="0" lang="en-AU" sz="1400" b="1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Event Type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Event Sub Type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Workgroup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 of Event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 of Event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 Reported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 Reported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Reported By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Name (if not in list)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Reported To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Name (if not in list)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Responsible Organisation</a:t>
            </a:r>
          </a:p>
        </p:txBody>
      </p:sp>
    </p:spTree>
    <p:extLst>
      <p:ext uri="{BB962C8B-B14F-4D97-AF65-F5344CB8AC3E}">
        <p14:creationId xmlns:p14="http://schemas.microsoft.com/office/powerpoint/2010/main" val="284558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Workgroup Selector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770235" y="1616890"/>
            <a:ext cx="2516842" cy="4257351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443256" y="3501397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4016324" y="1616891"/>
            <a:ext cx="2516842" cy="4257350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67819" y="319479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  <a:p>
            <a:pPr marL="285750" indent="-285750" defTabSz="9144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</a:t>
            </a:r>
          </a:p>
          <a:p>
            <a:pPr marL="285750" indent="-285750" defTabSz="9144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424533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People Selector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454025" y="1445342"/>
            <a:ext cx="2230425" cy="381640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3062160" y="1445341"/>
            <a:ext cx="2267340" cy="3816405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29861" y="2511477"/>
            <a:ext cx="2880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Scroll through the list of people or search using the search function at the top of the screen.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Apply to return back to the event screen.</a:t>
            </a:r>
          </a:p>
        </p:txBody>
      </p:sp>
    </p:spTree>
    <p:extLst>
      <p:ext uri="{BB962C8B-B14F-4D97-AF65-F5344CB8AC3E}">
        <p14:creationId xmlns:p14="http://schemas.microsoft.com/office/powerpoint/2010/main" val="238027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Organisational Selector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818803" y="1268783"/>
            <a:ext cx="2544387" cy="435361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2638" y="253411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Scroll through the list of organisations or search using the search function at the top of the screen.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Apply to return back to the event screen.</a:t>
            </a:r>
          </a:p>
        </p:txBody>
      </p:sp>
    </p:spTree>
    <p:extLst>
      <p:ext uri="{BB962C8B-B14F-4D97-AF65-F5344CB8AC3E}">
        <p14:creationId xmlns:p14="http://schemas.microsoft.com/office/powerpoint/2010/main" val="193780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Description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681195" y="1275734"/>
            <a:ext cx="2396544" cy="4145403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504994" y="2204864"/>
            <a:ext cx="288032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7739" y="221112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Copies description 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077739" y="3454299"/>
            <a:ext cx="432048" cy="1191443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9787" y="389613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Only appear based on event configuration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6414" y="1677288"/>
            <a:ext cx="3024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Describe Event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Describe Event in Sufficient Detail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Immediate Action Taken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Initial Risk Assessment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 Fields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218537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Risk Assessment Selector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2751" r="-1443" b="-651"/>
          <a:stretch/>
        </p:blipFill>
        <p:spPr>
          <a:xfrm>
            <a:off x="1110644" y="1093052"/>
            <a:ext cx="2702024" cy="4705075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40225" y="2306807"/>
            <a:ext cx="38164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your finger to slide the selector.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descriptions are displayed at the bottom of the screen.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Select Apply to return to the event description.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00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Placeholder 4" descr="IGO_PPT_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7745"/>
            <a:ext cx="6062663" cy="31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007"/>
            <a:ext cx="6858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033" y="1022894"/>
            <a:ext cx="4597004" cy="388144"/>
          </a:xfrm>
        </p:spPr>
        <p:txBody>
          <a:bodyPr/>
          <a:lstStyle/>
          <a:p>
            <a:pPr defTabSz="290145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INX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v5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970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269033" y="1414015"/>
            <a:ext cx="4597004" cy="3655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Incontrol</a:t>
            </a:r>
            <a:r>
              <a:rPr lang="en-US" sz="1600" dirty="0">
                <a:solidFill>
                  <a:schemeClr val="tx1"/>
                </a:solidFill>
              </a:rPr>
              <a:t> mobile user guide</a:t>
            </a:r>
            <a:endParaRPr lang="en-AU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6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Impact Selector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701"/>
          <a:stretch/>
        </p:blipFill>
        <p:spPr>
          <a:xfrm>
            <a:off x="1312145" y="1113503"/>
            <a:ext cx="2684777" cy="4512618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97571" y="2666847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one or more impacts. Select apply to return back to the event description screen.</a:t>
            </a:r>
          </a:p>
          <a:p>
            <a:pPr defTabSz="914400"/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5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Location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1146809" y="1057498"/>
            <a:ext cx="2791350" cy="477618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4048" y="286081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Use current location to return your location</a:t>
            </a:r>
          </a:p>
          <a:p>
            <a:pPr defTabSz="914400"/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map icon to manually select a location or move the map pin.</a:t>
            </a:r>
          </a:p>
        </p:txBody>
      </p:sp>
    </p:spTree>
    <p:extLst>
      <p:ext uri="{BB962C8B-B14F-4D97-AF65-F5344CB8AC3E}">
        <p14:creationId xmlns:p14="http://schemas.microsoft.com/office/powerpoint/2010/main" val="410207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1119076" y="1098754"/>
            <a:ext cx="2573639" cy="4353425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86729" y="2246647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pictures using device camera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pictures already in your gallery</a:t>
            </a: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hyperlink</a:t>
            </a:r>
            <a:b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blue arrow to edit the document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 to view the image.</a:t>
            </a:r>
          </a:p>
        </p:txBody>
      </p:sp>
    </p:spTree>
    <p:extLst>
      <p:ext uri="{BB962C8B-B14F-4D97-AF65-F5344CB8AC3E}">
        <p14:creationId xmlns:p14="http://schemas.microsoft.com/office/powerpoint/2010/main" val="226319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Document Details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996651" y="1051149"/>
            <a:ext cx="2768553" cy="4788881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27984" y="263691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 the document description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 the document</a:t>
            </a:r>
          </a:p>
        </p:txBody>
      </p:sp>
    </p:spTree>
    <p:extLst>
      <p:ext uri="{BB962C8B-B14F-4D97-AF65-F5344CB8AC3E}">
        <p14:creationId xmlns:p14="http://schemas.microsoft.com/office/powerpoint/2010/main" val="131555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1182734" y="1032387"/>
            <a:ext cx="2592949" cy="4485133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90864" y="2585711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new Action to add a new action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delete icon to remove action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blue arrow to edit action </a:t>
            </a:r>
          </a:p>
        </p:txBody>
      </p:sp>
    </p:spTree>
    <p:extLst>
      <p:ext uri="{BB962C8B-B14F-4D97-AF65-F5344CB8AC3E}">
        <p14:creationId xmlns:p14="http://schemas.microsoft.com/office/powerpoint/2010/main" val="429381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Action Editor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1182537" y="1005264"/>
            <a:ext cx="2470780" cy="4273810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268244" y="1040318"/>
            <a:ext cx="360040" cy="30178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284" y="102988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Cancels Action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68244" y="2626178"/>
            <a:ext cx="293034" cy="28662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8284" y="2562416"/>
            <a:ext cx="197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Navigates to person selector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68244" y="3159667"/>
            <a:ext cx="293034" cy="26195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3317" y="313675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Clears selection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3670" y="1720984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Follow up Action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Date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 Reminder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Completed Date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Actionee Comments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Action Type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 Class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Action Conditions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Action Documents</a:t>
            </a:r>
          </a:p>
        </p:txBody>
      </p:sp>
    </p:spTree>
    <p:extLst>
      <p:ext uri="{BB962C8B-B14F-4D97-AF65-F5344CB8AC3E}">
        <p14:creationId xmlns:p14="http://schemas.microsoft.com/office/powerpoint/2010/main" val="17821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Person Selector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538159" y="1179870"/>
            <a:ext cx="2396770" cy="4063181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3208667" y="1179870"/>
            <a:ext cx="2263116" cy="4063181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53688" y="257298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Scroll through the list of people or search using the search function at the top of the screen.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Apply to return back to the action editor.</a:t>
            </a:r>
          </a:p>
        </p:txBody>
      </p:sp>
    </p:spTree>
    <p:extLst>
      <p:ext uri="{BB962C8B-B14F-4D97-AF65-F5344CB8AC3E}">
        <p14:creationId xmlns:p14="http://schemas.microsoft.com/office/powerpoint/2010/main" val="288015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Action Condition Selector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983"/>
          <a:stretch/>
        </p:blipFill>
        <p:spPr>
          <a:xfrm>
            <a:off x="1143269" y="1069258"/>
            <a:ext cx="2702135" cy="452823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4048" y="270371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one or more action conditions. Select apply to return back to the action editor.</a:t>
            </a:r>
          </a:p>
          <a:p>
            <a:pPr defTabSz="914400"/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3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Action 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1125161" y="1128251"/>
            <a:ext cx="2606639" cy="4460131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27735" y="2306807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pictures using device camera</a:t>
            </a: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pictures already in your gallery</a:t>
            </a: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hyperlink</a:t>
            </a: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blue arrow to edit the document</a:t>
            </a: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 to view the image.</a:t>
            </a:r>
          </a:p>
        </p:txBody>
      </p:sp>
    </p:spTree>
    <p:extLst>
      <p:ext uri="{BB962C8B-B14F-4D97-AF65-F5344CB8AC3E}">
        <p14:creationId xmlns:p14="http://schemas.microsoft.com/office/powerpoint/2010/main" val="2067509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Review Event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379985" y="1128251"/>
            <a:ext cx="1779495" cy="3078067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4999"/>
          <a:stretch/>
        </p:blipFill>
        <p:spPr>
          <a:xfrm>
            <a:off x="2241754" y="1740310"/>
            <a:ext cx="1850349" cy="3078067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4207"/>
          <a:stretch/>
        </p:blipFill>
        <p:spPr>
          <a:xfrm>
            <a:off x="4174377" y="2420531"/>
            <a:ext cx="1880095" cy="3076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5739" y="1740310"/>
            <a:ext cx="2755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Final Step before submission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 all information entered for the app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on the pencil to edit information.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Submit to upload into InControl.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Fix any submission errors </a:t>
            </a:r>
          </a:p>
        </p:txBody>
      </p:sp>
    </p:spTree>
    <p:extLst>
      <p:ext uri="{BB962C8B-B14F-4D97-AF65-F5344CB8AC3E}">
        <p14:creationId xmlns:p14="http://schemas.microsoft.com/office/powerpoint/2010/main" val="55906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4025" y="1157034"/>
            <a:ext cx="7772400" cy="509990"/>
          </a:xfrm>
        </p:spPr>
        <p:txBody>
          <a:bodyPr/>
          <a:lstStyle/>
          <a:p>
            <a:r>
              <a:rPr lang="en-US" sz="3600" dirty="0"/>
              <a:t>REGISTRATION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67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Submit Event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708053" y="1209368"/>
            <a:ext cx="2577270" cy="4359566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3456304" y="1209368"/>
            <a:ext cx="2495405" cy="4359566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64486" y="2564904"/>
            <a:ext cx="2376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View event reference number.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4519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4025" y="1555241"/>
            <a:ext cx="7772400" cy="509990"/>
          </a:xfrm>
        </p:spPr>
        <p:txBody>
          <a:bodyPr/>
          <a:lstStyle/>
          <a:p>
            <a:r>
              <a:rPr lang="en-AU" sz="3600" dirty="0"/>
              <a:t>BROWSE EVENT</a:t>
            </a:r>
          </a:p>
        </p:txBody>
      </p:sp>
    </p:spTree>
    <p:extLst>
      <p:ext uri="{BB962C8B-B14F-4D97-AF65-F5344CB8AC3E}">
        <p14:creationId xmlns:p14="http://schemas.microsoft.com/office/powerpoint/2010/main" val="2102817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3800" r="424" b="13661"/>
          <a:stretch/>
        </p:blipFill>
        <p:spPr>
          <a:xfrm>
            <a:off x="1102932" y="1231490"/>
            <a:ext cx="2754301" cy="4043550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407714" y="1268922"/>
            <a:ext cx="360040" cy="34721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5726" y="127599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5235" y="2182942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Browse all events submitted by the app.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Draft and Review Events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Filter events in the list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a new event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Deleting events</a:t>
            </a:r>
          </a:p>
        </p:txBody>
      </p:sp>
    </p:spTree>
    <p:extLst>
      <p:ext uri="{BB962C8B-B14F-4D97-AF65-F5344CB8AC3E}">
        <p14:creationId xmlns:p14="http://schemas.microsoft.com/office/powerpoint/2010/main" val="3067569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Event Filter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900"/>
          <a:stretch/>
        </p:blipFill>
        <p:spPr>
          <a:xfrm>
            <a:off x="1539821" y="1194618"/>
            <a:ext cx="2691323" cy="4272309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73943" y="2322851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Filter events when there are a large number of events on the Browse Events screen</a:t>
            </a:r>
          </a:p>
        </p:txBody>
      </p:sp>
    </p:spTree>
    <p:extLst>
      <p:ext uri="{BB962C8B-B14F-4D97-AF65-F5344CB8AC3E}">
        <p14:creationId xmlns:p14="http://schemas.microsoft.com/office/powerpoint/2010/main" val="4117504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4025" y="1643731"/>
            <a:ext cx="7772400" cy="509990"/>
          </a:xfrm>
        </p:spPr>
        <p:txBody>
          <a:bodyPr/>
          <a:lstStyle/>
          <a:p>
            <a:r>
              <a:rPr lang="en-AU" sz="3600" dirty="0"/>
              <a:t>CREATE CHECKLIST</a:t>
            </a:r>
          </a:p>
        </p:txBody>
      </p:sp>
    </p:spTree>
    <p:extLst>
      <p:ext uri="{BB962C8B-B14F-4D97-AF65-F5344CB8AC3E}">
        <p14:creationId xmlns:p14="http://schemas.microsoft.com/office/powerpoint/2010/main" val="2504267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Create Checklist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1386224" y="1047135"/>
            <a:ext cx="2689951" cy="460268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60928" y="2212218"/>
            <a:ext cx="3703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 a checklist without going through the event process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Enter mandatory information to submit checklist</a:t>
            </a:r>
          </a:p>
        </p:txBody>
      </p:sp>
    </p:spTree>
    <p:extLst>
      <p:ext uri="{BB962C8B-B14F-4D97-AF65-F5344CB8AC3E}">
        <p14:creationId xmlns:p14="http://schemas.microsoft.com/office/powerpoint/2010/main" val="2119033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Checklist 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1197582" y="1135626"/>
            <a:ext cx="2592849" cy="4484960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39952" y="1916832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Lists all questions for the checklist.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Indicates a mandatory questions.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on the blue arrow to answer a questions.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Review to submit checklist.</a:t>
            </a:r>
          </a:p>
        </p:txBody>
      </p:sp>
    </p:spTree>
    <p:extLst>
      <p:ext uri="{BB962C8B-B14F-4D97-AF65-F5344CB8AC3E}">
        <p14:creationId xmlns:p14="http://schemas.microsoft.com/office/powerpoint/2010/main" val="385675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Checklist Item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1426036" y="1143001"/>
            <a:ext cx="2497130" cy="427275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1844824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Checklist Item: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an Action/Documents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comments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next to move to the next question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the X to exit the checklist item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the &lt; arrow to go back to the previous questions</a:t>
            </a:r>
          </a:p>
        </p:txBody>
      </p:sp>
    </p:spTree>
    <p:extLst>
      <p:ext uri="{BB962C8B-B14F-4D97-AF65-F5344CB8AC3E}">
        <p14:creationId xmlns:p14="http://schemas.microsoft.com/office/powerpoint/2010/main" val="2316628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4025" y="1658480"/>
            <a:ext cx="7772400" cy="509990"/>
          </a:xfrm>
        </p:spPr>
        <p:txBody>
          <a:bodyPr/>
          <a:lstStyle/>
          <a:p>
            <a:r>
              <a:rPr lang="en-AU" sz="3600" dirty="0"/>
              <a:t>BROWSE CHECKLIST</a:t>
            </a:r>
          </a:p>
        </p:txBody>
      </p:sp>
    </p:spTree>
    <p:extLst>
      <p:ext uri="{BB962C8B-B14F-4D97-AF65-F5344CB8AC3E}">
        <p14:creationId xmlns:p14="http://schemas.microsoft.com/office/powerpoint/2010/main" val="1918835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Checklist 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1275943" y="1128252"/>
            <a:ext cx="2593754" cy="448652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45741" y="2322461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Browse all checklists submitted by the app.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Draft checklists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a new checklist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Deleting checklist</a:t>
            </a:r>
          </a:p>
        </p:txBody>
      </p:sp>
    </p:spTree>
    <p:extLst>
      <p:ext uri="{BB962C8B-B14F-4D97-AF65-F5344CB8AC3E}">
        <p14:creationId xmlns:p14="http://schemas.microsoft.com/office/powerpoint/2010/main" val="167385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Registration Instructions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025" y="1512481"/>
            <a:ext cx="8087463" cy="4305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InControl Security User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5" y="2042040"/>
            <a:ext cx="7988423" cy="277392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03DC86-B2F4-4E98-A699-3F9064631D59}"/>
              </a:ext>
            </a:extLst>
          </p:cNvPr>
          <p:cNvSpPr/>
          <p:nvPr/>
        </p:nvSpPr>
        <p:spPr>
          <a:xfrm>
            <a:off x="5962261" y="2780522"/>
            <a:ext cx="1698172" cy="2612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9BD4E-0B3B-4331-8A68-337591C60E3F}"/>
              </a:ext>
            </a:extLst>
          </p:cNvPr>
          <p:cNvSpPr txBox="1"/>
          <p:nvPr/>
        </p:nvSpPr>
        <p:spPr>
          <a:xfrm>
            <a:off x="5893772" y="2761994"/>
            <a:ext cx="2332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inx-mobile.igo.com.au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B2405D-2A36-426B-96CF-7A5B86AE7B45}"/>
              </a:ext>
            </a:extLst>
          </p:cNvPr>
          <p:cNvSpPr/>
          <p:nvPr/>
        </p:nvSpPr>
        <p:spPr>
          <a:xfrm>
            <a:off x="5962261" y="3582955"/>
            <a:ext cx="2332653" cy="4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CC0DD-AB1F-4E95-8F89-C399BCB22A6D}"/>
              </a:ext>
            </a:extLst>
          </p:cNvPr>
          <p:cNvSpPr txBox="1"/>
          <p:nvPr/>
        </p:nvSpPr>
        <p:spPr>
          <a:xfrm>
            <a:off x="5887610" y="3655316"/>
            <a:ext cx="2180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IGO\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firstname.lastname</a:t>
            </a: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01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187" y="1850209"/>
            <a:ext cx="7772400" cy="509990"/>
          </a:xfrm>
        </p:spPr>
        <p:txBody>
          <a:bodyPr/>
          <a:lstStyle/>
          <a:p>
            <a:r>
              <a:rPr lang="en-AU" sz="3600" dirty="0"/>
              <a:t>MY ACTIONS</a:t>
            </a:r>
          </a:p>
        </p:txBody>
      </p:sp>
    </p:spTree>
    <p:extLst>
      <p:ext uri="{BB962C8B-B14F-4D97-AF65-F5344CB8AC3E}">
        <p14:creationId xmlns:p14="http://schemas.microsoft.com/office/powerpoint/2010/main" val="3270891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Action 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1316474" y="1143000"/>
            <a:ext cx="2603422" cy="4403803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7387" y="2079479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on the buttons at the top of the screen to filter actions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on Update Actions to sync with InControl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E478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on the Blue arrow to edit the action in the action editor.</a:t>
            </a:r>
          </a:p>
        </p:txBody>
      </p:sp>
    </p:spTree>
    <p:extLst>
      <p:ext uri="{BB962C8B-B14F-4D97-AF65-F5344CB8AC3E}">
        <p14:creationId xmlns:p14="http://schemas.microsoft.com/office/powerpoint/2010/main" val="3109631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Action 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530633" y="1253613"/>
            <a:ext cx="2434251" cy="416516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8501"/>
          <a:stretch/>
        </p:blipFill>
        <p:spPr>
          <a:xfrm>
            <a:off x="3140822" y="1253613"/>
            <a:ext cx="2398805" cy="416516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20222" y="1674201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pictures using device camera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pictures already in your gallery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hyperlink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blue arrow to edit the document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 to view the image.</a:t>
            </a:r>
          </a:p>
          <a:p>
            <a:pPr marL="285750" indent="-285750" defTabSz="914400">
              <a:buFontTx/>
              <a:buChar char="-"/>
            </a:pPr>
            <a:endParaRPr lang="en-AU" sz="14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en-AU" sz="14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high resolution attachments from document preview</a:t>
            </a:r>
          </a:p>
        </p:txBody>
      </p:sp>
    </p:spTree>
    <p:extLst>
      <p:ext uri="{BB962C8B-B14F-4D97-AF65-F5344CB8AC3E}">
        <p14:creationId xmlns:p14="http://schemas.microsoft.com/office/powerpoint/2010/main" val="2184405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42515" y="1680602"/>
            <a:ext cx="7772400" cy="509990"/>
          </a:xfrm>
        </p:spPr>
        <p:txBody>
          <a:bodyPr/>
          <a:lstStyle/>
          <a:p>
            <a:r>
              <a:rPr lang="en-AU" sz="3600" dirty="0"/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1757832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Settings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394"/>
          <a:stretch/>
        </p:blipFill>
        <p:spPr>
          <a:xfrm>
            <a:off x="1626249" y="1312606"/>
            <a:ext cx="2430431" cy="4098357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27984" y="22048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srgbClr val="E478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Displays the settings of the logged in user</a:t>
            </a:r>
          </a:p>
        </p:txBody>
      </p:sp>
    </p:spTree>
    <p:extLst>
      <p:ext uri="{BB962C8B-B14F-4D97-AF65-F5344CB8AC3E}">
        <p14:creationId xmlns:p14="http://schemas.microsoft.com/office/powerpoint/2010/main" val="378083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Screen Flow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555339" y="1523407"/>
            <a:ext cx="1457686" cy="2521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2630847" y="1512691"/>
            <a:ext cx="1508304" cy="2580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4698292" y="1523406"/>
            <a:ext cx="1529087" cy="2587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6785636" y="1523407"/>
            <a:ext cx="1477519" cy="252813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141916" y="2562735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68042" y="2562735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327283" y="2601288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/>
          <a:stretch/>
        </p:blipFill>
        <p:spPr>
          <a:xfrm>
            <a:off x="3755623" y="4128941"/>
            <a:ext cx="1384877" cy="23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 In Instructions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457200" y="1506574"/>
            <a:ext cx="1558999" cy="269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2625614" y="1506574"/>
            <a:ext cx="1559000" cy="269666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140886" y="2687939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239" y="1810776"/>
            <a:ext cx="3865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Log in,</a:t>
            </a:r>
          </a:p>
          <a:p>
            <a:pPr marL="342900" indent="-342900">
              <a:buFontTx/>
              <a:buChar char="-"/>
            </a:pPr>
            <a:endParaRPr lang="en-AU" sz="16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User – Click on ‘Change’ if default is incorrect,</a:t>
            </a:r>
          </a:p>
          <a:p>
            <a:pPr marL="342900" indent="-342900">
              <a:buFontTx/>
              <a:buChar char="-"/>
            </a:pPr>
            <a:endParaRPr lang="en-AU" sz="16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Pin,</a:t>
            </a:r>
          </a:p>
          <a:p>
            <a:pPr marL="342900" indent="-342900">
              <a:buFontTx/>
              <a:buChar char="-"/>
            </a:pPr>
            <a:endParaRPr lang="en-AU" sz="1600" dirty="0">
              <a:solidFill>
                <a:srgbClr val="E478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‘Forgot Pin’ to reset as required. </a:t>
            </a:r>
          </a:p>
        </p:txBody>
      </p:sp>
    </p:spTree>
    <p:extLst>
      <p:ext uri="{BB962C8B-B14F-4D97-AF65-F5344CB8AC3E}">
        <p14:creationId xmlns:p14="http://schemas.microsoft.com/office/powerpoint/2010/main" val="147905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Forgot Pin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831774" y="1394691"/>
            <a:ext cx="1559000" cy="269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3660225" y="1405810"/>
            <a:ext cx="1563020" cy="2674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6170909" y="1394691"/>
            <a:ext cx="1557704" cy="266533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767224" y="2415778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17057" y="2417594"/>
            <a:ext cx="360040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7856" y="4323930"/>
            <a:ext cx="2988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‘Forgot My Pin’</a:t>
            </a:r>
          </a:p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Username/Email</a:t>
            </a:r>
          </a:p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Password</a:t>
            </a:r>
          </a:p>
          <a:p>
            <a:pPr marL="342900" indent="-342900">
              <a:buFontTx/>
              <a:buChar char="-"/>
            </a:pPr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Pin </a:t>
            </a:r>
          </a:p>
        </p:txBody>
      </p:sp>
    </p:spTree>
    <p:extLst>
      <p:ext uri="{BB962C8B-B14F-4D97-AF65-F5344CB8AC3E}">
        <p14:creationId xmlns:p14="http://schemas.microsoft.com/office/powerpoint/2010/main" val="23022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07051" y="1584738"/>
            <a:ext cx="7772400" cy="509990"/>
          </a:xfrm>
        </p:spPr>
        <p:txBody>
          <a:bodyPr/>
          <a:lstStyle/>
          <a:p>
            <a:r>
              <a:rPr lang="en-AU" sz="3600" dirty="0"/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293492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Home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/>
          <a:stretch/>
        </p:blipFill>
        <p:spPr>
          <a:xfrm>
            <a:off x="558490" y="1310180"/>
            <a:ext cx="2643624" cy="4564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4425" y="23911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600" dirty="0">
                <a:solidFill>
                  <a:srgbClr val="E47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one of the tiles to initiate a process or click on the menu icon at the top of the screen to search for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482177879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 (With Pictur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rt and 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793</TotalTime>
  <Words>848</Words>
  <Application>Microsoft Office PowerPoint</Application>
  <PresentationFormat>On-screen Show (4:3)</PresentationFormat>
  <Paragraphs>219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Lucida Grande</vt:lpstr>
      <vt:lpstr>Text Slides</vt:lpstr>
      <vt:lpstr>Text Slide (With Picture)</vt:lpstr>
      <vt:lpstr>Section Slides</vt:lpstr>
      <vt:lpstr>Start and End Slide</vt:lpstr>
      <vt:lpstr>INX Incontrol mobile v5  Incontrol mobile user guide</vt:lpstr>
      <vt:lpstr>PowerPoint Presentation</vt:lpstr>
      <vt:lpstr>REGISTRATION </vt:lpstr>
      <vt:lpstr>Registration Instructions</vt:lpstr>
      <vt:lpstr>Screen Flow</vt:lpstr>
      <vt:lpstr>Log In Instructions</vt:lpstr>
      <vt:lpstr>Forgot Pin</vt:lpstr>
      <vt:lpstr>HOME PAGE</vt:lpstr>
      <vt:lpstr>Home Page</vt:lpstr>
      <vt:lpstr>MENU</vt:lpstr>
      <vt:lpstr>Menu</vt:lpstr>
      <vt:lpstr>Links</vt:lpstr>
      <vt:lpstr>CREATE EVENT</vt:lpstr>
      <vt:lpstr>Event Details</vt:lpstr>
      <vt:lpstr>Workgroup Selector</vt:lpstr>
      <vt:lpstr>People Selector</vt:lpstr>
      <vt:lpstr>Organisational Selector </vt:lpstr>
      <vt:lpstr>Event Description </vt:lpstr>
      <vt:lpstr>Risk Assessment Selector</vt:lpstr>
      <vt:lpstr>Impact Selector</vt:lpstr>
      <vt:lpstr>Event Location</vt:lpstr>
      <vt:lpstr>Event Documents</vt:lpstr>
      <vt:lpstr>Document Details</vt:lpstr>
      <vt:lpstr>Event Actions</vt:lpstr>
      <vt:lpstr>Action Editor</vt:lpstr>
      <vt:lpstr>Person Selector </vt:lpstr>
      <vt:lpstr>Action Condition Selector</vt:lpstr>
      <vt:lpstr>Action Documents</vt:lpstr>
      <vt:lpstr>Review Event</vt:lpstr>
      <vt:lpstr>Submit Event</vt:lpstr>
      <vt:lpstr>BROWSE EVENT</vt:lpstr>
      <vt:lpstr>Event List</vt:lpstr>
      <vt:lpstr>Event Filter</vt:lpstr>
      <vt:lpstr>CREATE CHECKLIST</vt:lpstr>
      <vt:lpstr>Create Checklist</vt:lpstr>
      <vt:lpstr>Checklist Summary</vt:lpstr>
      <vt:lpstr>Checklist Item</vt:lpstr>
      <vt:lpstr>BROWSE CHECKLIST</vt:lpstr>
      <vt:lpstr>Checklist List</vt:lpstr>
      <vt:lpstr>MY ACTIONS</vt:lpstr>
      <vt:lpstr>Action List</vt:lpstr>
      <vt:lpstr>Action Documents</vt:lpstr>
      <vt:lpstr>SETTINGS</vt:lpstr>
      <vt:lpstr>Settings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Michelle Allenby</cp:lastModifiedBy>
  <cp:revision>96</cp:revision>
  <dcterms:created xsi:type="dcterms:W3CDTF">2010-04-12T23:12:02Z</dcterms:created>
  <dcterms:modified xsi:type="dcterms:W3CDTF">2017-12-12T04:34:53Z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